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5" r:id="rId3"/>
    <p:sldId id="257" r:id="rId4"/>
    <p:sldId id="285" r:id="rId5"/>
    <p:sldId id="266" r:id="rId6"/>
    <p:sldId id="274" r:id="rId7"/>
    <p:sldId id="259" r:id="rId8"/>
    <p:sldId id="270" r:id="rId9"/>
    <p:sldId id="288" r:id="rId10"/>
    <p:sldId id="271" r:id="rId11"/>
    <p:sldId id="262" r:id="rId12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919"/>
    <a:srgbClr val="FAA482"/>
    <a:srgbClr val="F09AE6"/>
    <a:srgbClr val="E3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00" autoAdjust="0"/>
    <p:restoredTop sz="94660"/>
  </p:normalViewPr>
  <p:slideViewPr>
    <p:cSldViewPr snapToGrid="0">
      <p:cViewPr>
        <p:scale>
          <a:sx n="50" d="100"/>
          <a:sy n="50" d="100"/>
        </p:scale>
        <p:origin x="-1296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78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9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30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569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17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6740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382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297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678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46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66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E5FF-B424-4DFE-8581-6630AAA49E99}" type="datetimeFigureOut">
              <a:rPr lang="ar-EG" smtClean="0"/>
              <a:t>07/08/1441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582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7" y="11112"/>
            <a:ext cx="12218987" cy="682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724149"/>
            <a:ext cx="12192000" cy="3086101"/>
          </a:xfrm>
          <a:solidFill>
            <a:srgbClr val="E3E1E1"/>
          </a:solidFill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ar-EG" sz="7200" b="1" dirty="0">
                <a:solidFill>
                  <a:srgbClr val="FF0000"/>
                </a:solidFill>
              </a:rPr>
              <a:t>إسم المقرر</a:t>
            </a:r>
            <a:r>
              <a:rPr lang="ar-SA" sz="5400" b="1" dirty="0"/>
              <a:t> </a:t>
            </a:r>
            <a:r>
              <a:rPr lang="ar-EG" sz="5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EG" sz="5400" b="1" dirty="0">
                <a:solidFill>
                  <a:schemeClr val="accent2">
                    <a:lumMod val="75000"/>
                  </a:schemeClr>
                </a:solidFill>
              </a:rPr>
              <a:t>دراسة ميدانية فى الجغرافية البشرية</a:t>
            </a:r>
            <a:r>
              <a:rPr lang="ar-SA" sz="5400" b="1" dirty="0">
                <a:solidFill>
                  <a:schemeClr val="accent2">
                    <a:lumMod val="75000"/>
                  </a:schemeClr>
                </a:solidFill>
              </a:rPr>
              <a:t>( أ،ب،ج)</a:t>
            </a:r>
            <a:r>
              <a:rPr lang="ar-SA" sz="5400" dirty="0"/>
              <a:t>	</a:t>
            </a:r>
            <a:r>
              <a:rPr lang="ar-EG" sz="5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EG" sz="5400" b="1" dirty="0"/>
              <a:t/>
            </a:r>
            <a:br>
              <a:rPr lang="ar-EG" sz="5400" b="1" dirty="0"/>
            </a:br>
            <a:r>
              <a:rPr lang="ar-EG" sz="5400" b="1" dirty="0">
                <a:solidFill>
                  <a:srgbClr val="FF0000"/>
                </a:solidFill>
              </a:rPr>
              <a:t>ماجستير الجغرافية البشرية - ساعات معتمدة-</a:t>
            </a:r>
            <a:br>
              <a:rPr lang="ar-EG" sz="5400" b="1" dirty="0">
                <a:solidFill>
                  <a:srgbClr val="FF0000"/>
                </a:solidFill>
              </a:rPr>
            </a:br>
            <a:r>
              <a:rPr lang="ar-EG" sz="5400" b="1" dirty="0"/>
              <a:t>أستاذ المادة : أ.د/ مسعد السيد أحمد بحيرى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35932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406" y="2000251"/>
            <a:ext cx="10515600" cy="42148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EG" sz="3200" b="1" dirty="0" smtClean="0"/>
              <a:t>3-كيفية إختلاف منطقة تجميع الزبائن من سلعة لأخري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EG" sz="3200" b="1" dirty="0" smtClean="0"/>
              <a:t>4- هل منطقة تميع الزبائن للسلع المعمرة تختلف عن السلع الضرورية ؟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EG" sz="3200" b="1" dirty="0" smtClean="0"/>
              <a:t>5- هل يسافر الأفراد مسافة أطول لشراء السلع الغالية الثمن عنها في السلع الرخيصة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EG" sz="3200" b="1" dirty="0" smtClean="0"/>
              <a:t>6- كيف يمكن تطوير خدمات التسوق للأفرراد الذين يسكنون بعيدا؟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EG" sz="3200" b="1" dirty="0" smtClean="0"/>
              <a:t>7- هل يمكن عمل منافذ بيع متحركة ؟ وما مزايا وعيوب هذا النظام ؟</a:t>
            </a:r>
          </a:p>
        </p:txBody>
      </p:sp>
    </p:spTree>
    <p:extLst>
      <p:ext uri="{BB962C8B-B14F-4D97-AF65-F5344CB8AC3E}">
        <p14:creationId xmlns:p14="http://schemas.microsoft.com/office/powerpoint/2010/main" val="299367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60362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THANK YOU</a:t>
            </a:r>
            <a:endParaRPr lang="ar-EG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76300"/>
            <a:ext cx="10096500" cy="3124200"/>
          </a:xfrm>
        </p:spPr>
        <p:txBody>
          <a:bodyPr>
            <a:noAutofit/>
          </a:bodyPr>
          <a:lstStyle/>
          <a:p>
            <a:r>
              <a:rPr lang="ar-SA" sz="6600" b="1" dirty="0" smtClean="0">
                <a:solidFill>
                  <a:srgbClr val="C00000"/>
                </a:solidFill>
              </a:rPr>
              <a:t>المحاضرة </a:t>
            </a:r>
            <a:r>
              <a:rPr lang="ar-EG" sz="6600" b="1" dirty="0" smtClean="0">
                <a:solidFill>
                  <a:srgbClr val="C00000"/>
                </a:solidFill>
              </a:rPr>
              <a:t>الرابعة والخامسة والسادسة </a:t>
            </a:r>
            <a:r>
              <a:rPr lang="ar-SA" sz="5400" b="1" dirty="0" smtClean="0">
                <a:solidFill>
                  <a:srgbClr val="C00000"/>
                </a:solidFill>
              </a:rPr>
              <a:t/>
            </a:r>
            <a:br>
              <a:rPr lang="ar-SA" sz="5400" b="1" dirty="0" smtClean="0">
                <a:solidFill>
                  <a:srgbClr val="C00000"/>
                </a:solidFill>
              </a:rPr>
            </a:br>
            <a:r>
              <a:rPr lang="ar-EG" sz="5400" dirty="0" smtClean="0">
                <a:solidFill>
                  <a:schemeClr val="accent2">
                    <a:lumMod val="75000"/>
                  </a:schemeClr>
                </a:solidFill>
              </a:rPr>
              <a:t>دراسات عليا / الترم التاني جغرافية بشريه </a:t>
            </a:r>
            <a:endParaRPr lang="ar-S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86250"/>
            <a:ext cx="9144000" cy="18669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EG" sz="3200" b="1" dirty="0" smtClean="0"/>
              <a:t>الدراسة الخامسة :تحديد منطقة تجميع الزبائن للمناطق التجارية  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46817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2305050"/>
            <a:ext cx="11847926" cy="4552950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3000"/>
              </a:spcBef>
              <a:buNone/>
            </a:pPr>
            <a:r>
              <a:rPr lang="ar-EG" sz="3200" b="1" dirty="0" smtClean="0"/>
              <a:t>لنا أن نتصور كيف يعد الأفراد العدة للسفر للتسوق ؟يدخل في بواعث الأعداد :</a:t>
            </a:r>
          </a:p>
          <a:p>
            <a:pPr marL="0" indent="0" algn="just">
              <a:lnSpc>
                <a:spcPct val="150000"/>
              </a:lnSpc>
              <a:spcBef>
                <a:spcPts val="3000"/>
              </a:spcBef>
              <a:buNone/>
            </a:pPr>
            <a:r>
              <a:rPr lang="ar-EG" sz="3200" b="1" dirty="0" smtClean="0"/>
              <a:t>تكاليف السفر ،وتكرار عمليه الشراء ،وسهولة الوصول ،ويمكن تعرف ذلك من خلال استطلاع الرأي ، أوسؤال وكلاء المعلومات المحليين ،وكذلك مدراء المحلات التي تقدم الخدمات للمنازل ...إلخ .</a:t>
            </a:r>
          </a:p>
          <a:p>
            <a:pPr marL="0" indent="0" algn="just">
              <a:lnSpc>
                <a:spcPct val="150000"/>
              </a:lnSpc>
              <a:spcBef>
                <a:spcPts val="3000"/>
              </a:spcBef>
              <a:buNone/>
            </a:pPr>
            <a:r>
              <a:rPr lang="ar-EG" sz="3200" b="1" dirty="0" smtClean="0"/>
              <a:t>.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39199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2291766"/>
            <a:ext cx="6096000" cy="3265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3000"/>
              </a:spcBef>
            </a:pPr>
            <a:r>
              <a:rPr lang="ar-EG" sz="3600" b="1" dirty="0">
                <a:solidFill>
                  <a:srgbClr val="FF0000"/>
                </a:solidFill>
              </a:rPr>
              <a:t>الأدوات</a:t>
            </a:r>
            <a:r>
              <a:rPr lang="ar-EG" sz="3600" b="1" dirty="0"/>
              <a:t> :</a:t>
            </a:r>
          </a:p>
          <a:p>
            <a:pPr algn="just">
              <a:lnSpc>
                <a:spcPct val="150000"/>
              </a:lnSpc>
              <a:spcBef>
                <a:spcPts val="3000"/>
              </a:spcBef>
            </a:pPr>
            <a:r>
              <a:rPr lang="ar-EG" sz="3600" b="1" dirty="0"/>
              <a:t>1- خريطة أساسية 1/250,000</a:t>
            </a:r>
          </a:p>
          <a:p>
            <a:pPr algn="just">
              <a:lnSpc>
                <a:spcPct val="150000"/>
              </a:lnSpc>
              <a:spcBef>
                <a:spcPts val="3000"/>
              </a:spcBef>
            </a:pPr>
            <a:r>
              <a:rPr lang="ar-EG" sz="3600" b="1" dirty="0"/>
              <a:t>2-صحيفة أستطلاع رأي للتسوق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0777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56" y="2133600"/>
            <a:ext cx="11315700" cy="38481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EG" sz="3600" b="1" dirty="0" smtClean="0">
                <a:solidFill>
                  <a:srgbClr val="FF0000"/>
                </a:solidFill>
              </a:rPr>
              <a:t>طريقة العمل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EG" sz="3200" b="1" dirty="0" smtClean="0"/>
              <a:t>يتم أختيار يوم مزدوج للتسوق ، وفي وقت الذروة ، ونقوم بعمل مقابلات للزبائن في الشوارع ،كما يجب التأكد من بعض المعلومات التي يدلي بها الأفراد كأن نقارن بين المسافات التي يدلون بها وقياسها علي الخرائط .</a:t>
            </a:r>
          </a:p>
        </p:txBody>
      </p:sp>
    </p:spTree>
    <p:extLst>
      <p:ext uri="{BB962C8B-B14F-4D97-AF65-F5344CB8AC3E}">
        <p14:creationId xmlns:p14="http://schemas.microsoft.com/office/powerpoint/2010/main" val="29242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7356" y="2133600"/>
            <a:ext cx="11315700" cy="38481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EG" b="1" dirty="0" smtClean="0">
                <a:solidFill>
                  <a:srgbClr val="FF0000"/>
                </a:solidFill>
              </a:rPr>
              <a:t>يمكن أن يكون إستطلاع الرأي علي النحو التالي :</a:t>
            </a:r>
          </a:p>
          <a:p>
            <a:pPr marL="0" indent="0" algn="just">
              <a:buNone/>
            </a:pPr>
            <a:endParaRPr lang="ar-EG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248549"/>
              </p:ext>
            </p:extLst>
          </p:nvPr>
        </p:nvGraphicFramePr>
        <p:xfrm>
          <a:off x="361949" y="2819400"/>
          <a:ext cx="11255376" cy="37913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4698"/>
                <a:gridCol w="1107003"/>
                <a:gridCol w="3184149"/>
                <a:gridCol w="1961115"/>
                <a:gridCol w="2058200"/>
                <a:gridCol w="1880211"/>
              </a:tblGrid>
              <a:tr h="1132610">
                <a:tc gridSpan="2">
                  <a:txBody>
                    <a:bodyPr/>
                    <a:lstStyle/>
                    <a:p>
                      <a:pPr algn="ctr"/>
                      <a:r>
                        <a:rPr lang="ar-EG" sz="2800" dirty="0" smtClean="0"/>
                        <a:t>المسافة من محل </a:t>
                      </a:r>
                    </a:p>
                    <a:p>
                      <a:pPr algn="ctr"/>
                      <a:r>
                        <a:rPr lang="ar-EG" sz="2800" dirty="0" smtClean="0"/>
                        <a:t>الأقامة 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2800" dirty="0" smtClean="0"/>
                        <a:t>متي تذهب للتسوق </a:t>
                      </a:r>
                    </a:p>
                    <a:p>
                      <a:pPr algn="ctr"/>
                      <a:r>
                        <a:rPr lang="ar-EG" sz="2800" dirty="0" smtClean="0"/>
                        <a:t>(أسبوعيا / شهريا/ سنويا 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800" dirty="0" smtClean="0"/>
                        <a:t>مكان التسوق </a:t>
                      </a:r>
                    </a:p>
                    <a:p>
                      <a:pPr algn="ctr"/>
                      <a:r>
                        <a:rPr lang="ar-EG" sz="2800" dirty="0" smtClean="0"/>
                        <a:t>قرية / مدينة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3200" dirty="0" smtClean="0"/>
                        <a:t>بيانات التسوق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800" dirty="0" smtClean="0"/>
                        <a:t>المحلات</a:t>
                      </a:r>
                      <a:r>
                        <a:rPr lang="ar-EG" sz="3200" baseline="0" dirty="0" smtClean="0"/>
                        <a:t> التجارية </a:t>
                      </a:r>
                      <a:endParaRPr lang="en-US" sz="3200" dirty="0"/>
                    </a:p>
                  </a:txBody>
                  <a:tcPr/>
                </a:tc>
              </a:tr>
              <a:tr h="1951149"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المسافة</a:t>
                      </a:r>
                    </a:p>
                    <a:p>
                      <a:pPr algn="ctr"/>
                      <a:r>
                        <a:rPr lang="ar-EG" sz="2400" b="1" dirty="0" smtClean="0"/>
                        <a:t> من </a:t>
                      </a:r>
                    </a:p>
                    <a:p>
                      <a:pPr algn="ctr"/>
                      <a:r>
                        <a:rPr lang="ar-EG" sz="2400" b="1" dirty="0" smtClean="0"/>
                        <a:t>الخريطة </a:t>
                      </a:r>
                      <a:endParaRPr lang="en-US" sz="24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المسافة</a:t>
                      </a:r>
                    </a:p>
                    <a:p>
                      <a:pPr algn="ctr"/>
                      <a:r>
                        <a:rPr lang="ar-EG" sz="2400" b="1" dirty="0" smtClean="0"/>
                        <a:t> من </a:t>
                      </a:r>
                    </a:p>
                    <a:p>
                      <a:pPr algn="ctr"/>
                      <a:r>
                        <a:rPr lang="ar-EG" sz="2400" b="1" dirty="0" smtClean="0"/>
                        <a:t>الإستمارة 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EG" sz="2400" b="1" dirty="0" smtClean="0"/>
                        <a:t>يكتب إسم المكان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يكتب إسم المحل </a:t>
                      </a:r>
                      <a:endParaRPr lang="en-US" sz="2400" b="1" dirty="0"/>
                    </a:p>
                  </a:txBody>
                  <a:tcPr/>
                </a:tc>
              </a:tr>
              <a:tr h="707615"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......</a:t>
                      </a:r>
                      <a:endParaRPr lang="en-US" sz="24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......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............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.............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.............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b="1" dirty="0" smtClean="0"/>
                        <a:t>.............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36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3048000"/>
            <a:ext cx="12176918" cy="3805644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itchFamily="34" charset="0"/>
              <a:buChar char="•"/>
            </a:pPr>
            <a:endParaRPr lang="ar-EG" sz="3600" u="sng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47700" y="2590800"/>
            <a:ext cx="10877550" cy="340995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ar-EG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37356" y="2133600"/>
            <a:ext cx="11315700" cy="38481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ar-SA" dirty="0"/>
          </a:p>
        </p:txBody>
      </p:sp>
      <p:sp>
        <p:nvSpPr>
          <p:cNvPr id="2" name="Rectangle 1"/>
          <p:cNvSpPr/>
          <p:nvPr/>
        </p:nvSpPr>
        <p:spPr>
          <a:xfrm>
            <a:off x="558006" y="1841113"/>
            <a:ext cx="11315700" cy="4433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EG" sz="3200" b="1" dirty="0">
                <a:solidFill>
                  <a:srgbClr val="FF0000"/>
                </a:solidFill>
              </a:rPr>
              <a:t>تجهيز البايانات : </a:t>
            </a:r>
            <a:r>
              <a:rPr lang="ar-EG" sz="3200" b="1" dirty="0"/>
              <a:t>وفي هذا الصدد يمكن إعداد :</a:t>
            </a:r>
          </a:p>
          <a:p>
            <a:pPr algn="just">
              <a:lnSpc>
                <a:spcPct val="150000"/>
              </a:lnSpc>
            </a:pPr>
            <a:r>
              <a:rPr lang="ar-EG" sz="3200" b="1" dirty="0"/>
              <a:t>1- خرائط خطوط الرغبة </a:t>
            </a:r>
            <a:r>
              <a:rPr lang="en-US" sz="3200" b="1" dirty="0"/>
              <a:t>desire-line</a:t>
            </a:r>
            <a:r>
              <a:rPr lang="ar-EG" sz="3200" b="1" dirty="0"/>
              <a:t> ، لكي توضح مصادر الزوار من أجل التسوق ، ويمكن عمل ذلك للأنواع المختلفه للسلع .</a:t>
            </a:r>
          </a:p>
          <a:p>
            <a:pPr algn="just">
              <a:lnSpc>
                <a:spcPct val="150000"/>
              </a:lnSpc>
            </a:pPr>
            <a:r>
              <a:rPr lang="ar-EG" sz="3200" b="1" dirty="0"/>
              <a:t>2- عمل خرائط خطوط تساوي لمنطقة تجميع الزبائن ، ويتم ذلك من خلال وضع خرائط الرغبة بعضها فوق البعض الأخر ، ثم نرسم حدود المنطقه التجمع من خلال أوسع دائرة نفوذ للسلع ، ونحسب المسافة بالكيلومترات 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20281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2171700"/>
            <a:ext cx="11753850" cy="4267200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7356" y="2133600"/>
            <a:ext cx="11315700" cy="38481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sz="3200" b="1" dirty="0" smtClean="0"/>
              <a:t>3-عمل منحنيات للتوزيع : لكشف العلاقه بين عدد المتسوقين والمسافه المقطوعه للتسوق ، كما الحال بالشكل (15) حيث يوضح المحور الرأسي عدد الزبائن والأفقي المسافة المقطوعة .، أي المادة الرقمية التي يمكن الوصول إليها من بيانات إستطلاع الرأي ، ويمكن إجراء ذلك لكل سلعة ، ثم للمتوسط العام للسلع ، وخط المنحني يمثل خط الأتجاة الذي يوضح العلاقه بين عدد المستوقين والمسافة . وإذا كانت العلاقه كما </a:t>
            </a:r>
            <a:r>
              <a:rPr lang="ar-EG" sz="3200" b="1" dirty="0" smtClean="0">
                <a:solidFill>
                  <a:srgbClr val="FF0000"/>
                </a:solidFill>
              </a:rPr>
              <a:t>بالشكل رقم (15) فإنها تكون عكسية فكلما قلت المسافه زاد البعد </a:t>
            </a:r>
            <a:r>
              <a:rPr lang="ar-EG" sz="32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839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275958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EG" sz="3200" b="1" dirty="0">
                <a:solidFill>
                  <a:srgbClr val="FF0000"/>
                </a:solidFill>
              </a:rPr>
              <a:t>كتابة النتائج تراعي النقاط التالية : </a:t>
            </a:r>
          </a:p>
          <a:p>
            <a:pPr algn="just">
              <a:lnSpc>
                <a:spcPct val="150000"/>
              </a:lnSpc>
            </a:pPr>
            <a:r>
              <a:rPr lang="ar-EG" sz="3200" b="1" dirty="0"/>
              <a:t>1- معرفة درجات تردد الأفراد لشراء السلع المختلفة .</a:t>
            </a:r>
          </a:p>
          <a:p>
            <a:pPr algn="just">
              <a:lnSpc>
                <a:spcPct val="150000"/>
              </a:lnSpc>
            </a:pPr>
            <a:r>
              <a:rPr lang="ar-EG" sz="3200" b="1" dirty="0"/>
              <a:t>2- المسافة التي قطعها الأفراد للشراء .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214280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410</Words>
  <Application>Microsoft Office PowerPoint</Application>
  <PresentationFormat>Custom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إسم المقرر  دراسة ميدانية فى الجغرافية البشرية( أ،ب،ج)   ماجستير الجغرافية البشرية - ساعات معتمدة- أستاذ المادة : أ.د/ مسعد السيد أحمد بحيرى</vt:lpstr>
      <vt:lpstr>المحاضرة الرابعة والخامسة والسادسة  دراسات عليا / الترم التاني جغرافية بشريه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haidy</dc:creator>
  <cp:lastModifiedBy>Dr Mosad</cp:lastModifiedBy>
  <cp:revision>72</cp:revision>
  <dcterms:created xsi:type="dcterms:W3CDTF">2020-03-17T20:43:53Z</dcterms:created>
  <dcterms:modified xsi:type="dcterms:W3CDTF">2020-03-31T00:21:23Z</dcterms:modified>
</cp:coreProperties>
</file>